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4"/>
    <p:sldMasterId id="214748368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f14b7ec5f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f14b7ec5f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9f14b7ec5f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9f14b7ec5f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9f14b7ec5f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9f14b7ec5f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9f14b7ec5f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9f14b7ec5f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warm pool is modelled using a Markov chain where each state represents the number of instances in the pool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rate of adding servers can be calculated from warm queue modelled by M/G/m/m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rate of expiring instances is calculated from analyzing their lifecycle and calculating average number of requests received before expiration happens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9f14b7ec5f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9f14b7ec5f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9f14b7ec5f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9f14b7ec5f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9f14b7ec5f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9f14b7ec5f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9f14b7ec5f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9f14b7ec5f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f14b7ec5f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f14b7ec5f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analyzed a range of different workloads to show how their characteristics differ under different configurations of expiration threshold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 can be found in the paper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9f14b7ec5f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9f14b7ec5f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Bars show standard error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Each point is the average of 28 hours of experiment (steady-state) with 10 minutes of warmup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ad636f9e02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ad636f9e02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Bars show standard error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Each point is the average of 28 hours of experiment (steady-state) with 10 minutes of warmup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9f14b7ec5f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9f14b7ec5f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9f14b7ec5f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9f14b7ec5f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9f14b7ec5f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9f14b7ec5f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9f14b7ec5f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9f14b7ec5f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Performance model could benefit both the provider and application developer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leveraged Markov Chains and M/G/m/m queues to build a performance model for widespread serverless computing platforms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results show the accuracy of our model for predicting QoS for different configurations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What-if analysis is made possible that could potentially improve QoS in serverless computing platforms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9f14b7ec5f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9f14b7ec5f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9f14b7ec5f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9f14b7ec5f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9f14b7ec5f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9f14b7ec5f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9f14b7ec5f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9f14b7ec5f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9f14b7ec5f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9f14b7ec5f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9f14b7ec5f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9f14b7ec5f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9f14b7ec5f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9f14b7ec5f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Autoscaling consists of two actions: scaling out and scaling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CASCON 2020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Student Paper Presentation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Nov 12, 2020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CASCON 2020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Student Paper Presentation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Nov 12, 2020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77" name="Google Shape;177;p19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" name="Google Shape;179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0" name="Google Shape;180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" name="Google Shape;182;p1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3" name="Google Shape;183;p19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4" name="Google Shape;184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5" name="Google Shape;185;p19"/>
          <p:cNvSpPr txBox="1"/>
          <p:nvPr/>
        </p:nvSpPr>
        <p:spPr>
          <a:xfrm>
            <a:off x="196475" y="78500"/>
            <a:ext cx="39948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Raleway"/>
                <a:ea typeface="Raleway"/>
                <a:cs typeface="Raleway"/>
                <a:sym typeface="Raleway"/>
              </a:rPr>
              <a:t>Sixth International Workshop on Serverless Computing (WoSC6) 2020</a:t>
            </a:r>
            <a:endParaRPr b="1" sz="9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258891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8002622" y="78500"/>
            <a:ext cx="917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Raleway"/>
                <a:ea typeface="Raleway"/>
                <a:cs typeface="Raleway"/>
                <a:sym typeface="Raleway"/>
              </a:rPr>
              <a:t>Dec 7</a:t>
            </a:r>
            <a:r>
              <a:rPr lang="en-GB" sz="900">
                <a:latin typeface="Raleway"/>
                <a:ea typeface="Raleway"/>
                <a:cs typeface="Raleway"/>
                <a:sym typeface="Raleway"/>
              </a:rPr>
              <a:t>, 2020</a:t>
            </a:r>
            <a:endParaRPr b="1"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89" name="Google Shape;189;p20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" name="Google Shape;191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2" name="Google Shape;19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2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5" name="Google Shape;195;p2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6" name="Google Shape;196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7" name="Google Shape;197;p20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8" name="Google Shape;198;p20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0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20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3" name="Google Shape;203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7" name="Google Shape;207;p2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" name="Google Shape;208;p2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2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2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3" name="Google Shape;213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4" name="Google Shape;214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" name="Google Shape;21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7" name="Google Shape;217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8" name="Google Shape;218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9" name="Google Shape;219;p2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2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6" name="Google Shape;226;p2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7" name="Google Shape;227;p2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" name="Google Shape;230;p23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232" name="Google Shape;232;p24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5" name="Google Shape;235;p24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6" name="Google Shape;236;p24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24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4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24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" name="Google Shape;242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3" name="Google Shape;243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" name="Google Shape;245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6" name="Google Shape;246;p2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7" name="Google Shape;247;p2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8" name="Google Shape;24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9" name="Google Shape;249;p2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0" name="Google Shape;250;p2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2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2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" name="Google Shape;255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6" name="Google Shape;256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2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9" name="Google Shape;259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60" name="Google Shape;260;p2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1" name="Google Shape;261;p2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2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2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7" name="Google Shape;267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2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0" name="Google Shape;270;p2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1" name="Google Shape;271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2" name="Google Shape;272;p2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3" name="Google Shape;273;p2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2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2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2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78" name="Google Shape;278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" name="Google Shape;280;p2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1" name="Google Shape;281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2" name="Google Shape;282;p2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3" name="Google Shape;283;p2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2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" name="Google Shape;285;p2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89" name="Google Shape;289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2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2" name="Google Shape;292;p2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3" name="Google Shape;293;p2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4" name="Google Shape;294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5" name="Google Shape;295;p2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6" name="Google Shape;296;p2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2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2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301" name="Google Shape;301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2" name="Google Shape;302;p3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" name="Google Shape;303;p3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3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3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3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308" name="Google Shape;308;p3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3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1" name="Google Shape;311;p3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3" name="Google Shape;313;p3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4" name="Google Shape;314;p3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3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3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9" name="Google Shape;319;p3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0" name="Google Shape;320;p3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3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5" name="Google Shape;325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6" name="Google Shape;326;p33"/>
          <p:cNvSpPr txBox="1"/>
          <p:nvPr/>
        </p:nvSpPr>
        <p:spPr>
          <a:xfrm>
            <a:off x="226550" y="78500"/>
            <a:ext cx="35808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Sixth International Workshop on Serverless Computing (WoSC6) 2020</a:t>
            </a:r>
            <a:endParaRPr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7" name="Google Shape;327;p3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8" name="Google Shape;328;p3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Dec</a:t>
            </a: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7, 2020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3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1" name="Google Shape;331;p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3" name="Google Shape;333;p3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4" name="Google Shape;334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5" name="Google Shape;335;p3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6" name="Google Shape;336;p3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3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5" name="Google Shape;175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3.png"/><Relationship Id="rId6" Type="http://schemas.openxmlformats.org/officeDocument/2006/relationships/image" Target="../media/image17.png"/><Relationship Id="rId7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research.nima-dev.com/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5"/>
          <p:cNvSpPr txBox="1"/>
          <p:nvPr>
            <p:ph type="ctrTitle"/>
          </p:nvPr>
        </p:nvSpPr>
        <p:spPr>
          <a:xfrm>
            <a:off x="372150" y="567725"/>
            <a:ext cx="83997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000000"/>
                </a:solidFill>
              </a:rPr>
              <a:t>Temporal </a:t>
            </a:r>
            <a:r>
              <a:rPr lang="en-GB" sz="1900">
                <a:solidFill>
                  <a:srgbClr val="000000"/>
                </a:solidFill>
              </a:rPr>
              <a:t>Performance Modeling of Serverless Computing Platforms</a:t>
            </a:r>
            <a:endParaRPr sz="1900"/>
          </a:p>
        </p:txBody>
      </p:sp>
      <p:sp>
        <p:nvSpPr>
          <p:cNvPr id="344" name="Google Shape;344;p35"/>
          <p:cNvSpPr txBox="1"/>
          <p:nvPr/>
        </p:nvSpPr>
        <p:spPr>
          <a:xfrm>
            <a:off x="71125" y="4448525"/>
            <a:ext cx="5118300" cy="625800"/>
          </a:xfrm>
          <a:prstGeom prst="rect">
            <a:avLst/>
          </a:prstGeom>
          <a:solidFill>
            <a:srgbClr val="FFFFFF">
              <a:alpha val="7765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N. Mahmoudi and H. Khazaei, “Temporal Performance Modelling of Serverless Computing Platforms,” in Proceedings of the 6th International Workshop on Serverless Computing, 2020, p. 1–6.</a:t>
            </a:r>
            <a:r>
              <a:rPr b="1" lang="en-GB" sz="1000"/>
              <a:t>, doi: 10.</a:t>
            </a:r>
            <a:r>
              <a:rPr b="1" lang="en-GB" sz="1000"/>
              <a:t>10.1145/3429880.3430092</a:t>
            </a:r>
            <a:r>
              <a:rPr b="1" lang="en-GB" sz="1000"/>
              <a:t>.</a:t>
            </a:r>
            <a:endParaRPr b="1"/>
          </a:p>
        </p:txBody>
      </p:sp>
      <p:pic>
        <p:nvPicPr>
          <p:cNvPr id="345" name="Google Shape;34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4738" y="1266948"/>
            <a:ext cx="1349921" cy="134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5"/>
          <p:cNvSpPr txBox="1"/>
          <p:nvPr/>
        </p:nvSpPr>
        <p:spPr>
          <a:xfrm>
            <a:off x="5041368" y="2591228"/>
            <a:ext cx="2556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595959"/>
                </a:solidFill>
              </a:rPr>
              <a:t>Hamzeh Khazaei</a:t>
            </a:r>
            <a:endParaRPr sz="2100">
              <a:solidFill>
                <a:srgbClr val="595959"/>
              </a:solidFill>
            </a:endParaRPr>
          </a:p>
        </p:txBody>
      </p:sp>
      <p:pic>
        <p:nvPicPr>
          <p:cNvPr id="347" name="Google Shape;34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1438" y="3337299"/>
            <a:ext cx="1276531" cy="45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5"/>
          <p:cNvSpPr txBox="1"/>
          <p:nvPr/>
        </p:nvSpPr>
        <p:spPr>
          <a:xfrm>
            <a:off x="5578900" y="2945900"/>
            <a:ext cx="14340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hkh@yorku.ca</a:t>
            </a:r>
            <a:endParaRPr/>
          </a:p>
        </p:txBody>
      </p:sp>
      <p:sp>
        <p:nvSpPr>
          <p:cNvPr id="349" name="Google Shape;349;p35"/>
          <p:cNvSpPr txBox="1"/>
          <p:nvPr/>
        </p:nvSpPr>
        <p:spPr>
          <a:xfrm>
            <a:off x="6503603" y="4498375"/>
            <a:ext cx="2596800" cy="531900"/>
          </a:xfrm>
          <a:prstGeom prst="rect">
            <a:avLst/>
          </a:prstGeom>
          <a:solidFill>
            <a:srgbClr val="FFFFFF">
              <a:alpha val="7765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Performant and Available 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Computing Systems (PACS) Lab</a:t>
            </a:r>
            <a:endParaRPr b="1"/>
          </a:p>
        </p:txBody>
      </p:sp>
      <p:pic>
        <p:nvPicPr>
          <p:cNvPr id="350" name="Google Shape;35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52856" y="4477028"/>
            <a:ext cx="531900" cy="53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35"/>
          <p:cNvSpPr txBox="1"/>
          <p:nvPr/>
        </p:nvSpPr>
        <p:spPr>
          <a:xfrm>
            <a:off x="1382475" y="2597088"/>
            <a:ext cx="2556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595959"/>
                </a:solidFill>
              </a:rPr>
              <a:t>Nima Mahmoudi</a:t>
            </a:r>
            <a:endParaRPr sz="2100">
              <a:solidFill>
                <a:srgbClr val="595959"/>
              </a:solidFill>
            </a:endParaRPr>
          </a:p>
        </p:txBody>
      </p:sp>
      <p:pic>
        <p:nvPicPr>
          <p:cNvPr id="352" name="Google Shape;35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96561" y="3411398"/>
            <a:ext cx="1328124" cy="3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5"/>
          <p:cNvSpPr txBox="1"/>
          <p:nvPr/>
        </p:nvSpPr>
        <p:spPr>
          <a:xfrm>
            <a:off x="1569825" y="2974614"/>
            <a:ext cx="2181600" cy="3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nmahmoud</a:t>
            </a:r>
            <a:r>
              <a:rPr lang="en-GB"/>
              <a:t>@ualberta.ca</a:t>
            </a:r>
            <a:endParaRPr/>
          </a:p>
        </p:txBody>
      </p:sp>
      <p:pic>
        <p:nvPicPr>
          <p:cNvPr id="354" name="Google Shape;354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85675" y="1244925"/>
            <a:ext cx="1349900" cy="1346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Other Important Characteristics</a:t>
            </a:r>
            <a:endParaRPr/>
          </a:p>
        </p:txBody>
      </p:sp>
      <p:sp>
        <p:nvSpPr>
          <p:cNvPr id="423" name="Google Shape;423;p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Initialization Time:</a:t>
            </a:r>
            <a:r>
              <a:rPr lang="en-GB" sz="1500"/>
              <a:t> The amount of time instance spends in the initializing state.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Response Time:</a:t>
            </a:r>
            <a:r>
              <a:rPr lang="en-GB" sz="1500"/>
              <a:t> No queuing, so it is equal to service time. It remains stable throughout time for cold and warm start requests.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Maximum Concurrency Level:</a:t>
            </a:r>
            <a:r>
              <a:rPr lang="en-GB" sz="1500"/>
              <a:t> Maximum number of instances that can be in the state </a:t>
            </a:r>
            <a:r>
              <a:rPr i="1" lang="en-GB" sz="1500"/>
              <a:t>running</a:t>
            </a:r>
            <a:r>
              <a:rPr lang="en-GB" sz="1500"/>
              <a:t> in parallel.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sz="1500"/>
              <a:t>Request Routing:</a:t>
            </a:r>
            <a:r>
              <a:rPr lang="en-GB" sz="1500"/>
              <a:t> To facilitate scaling in, requests are routed to recently created instances first.</a:t>
            </a:r>
            <a:endParaRPr sz="1500"/>
          </a:p>
        </p:txBody>
      </p:sp>
      <p:sp>
        <p:nvSpPr>
          <p:cNvPr id="424" name="Google Shape;424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Analytical Modelling</a:t>
            </a:r>
            <a:endParaRPr/>
          </a:p>
        </p:txBody>
      </p:sp>
      <p:sp>
        <p:nvSpPr>
          <p:cNvPr id="430" name="Google Shape;430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pic>
        <p:nvPicPr>
          <p:cNvPr id="436" name="Google Shape;43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8800" y="515953"/>
            <a:ext cx="3163901" cy="265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0225" y="3323959"/>
            <a:ext cx="4133777" cy="1784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001" y="2700877"/>
            <a:ext cx="4038001" cy="114034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6"/>
          <p:cNvSpPr txBox="1"/>
          <p:nvPr/>
        </p:nvSpPr>
        <p:spPr>
          <a:xfrm>
            <a:off x="534000" y="2164925"/>
            <a:ext cx="1891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Warm Pool Model: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0" name="Google Shape;440;p46"/>
          <p:cNvCxnSpPr>
            <a:endCxn id="436" idx="1"/>
          </p:cNvCxnSpPr>
          <p:nvPr/>
        </p:nvCxnSpPr>
        <p:spPr>
          <a:xfrm flipH="1" rot="10800000">
            <a:off x="3764600" y="1841915"/>
            <a:ext cx="2134200" cy="86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1" name="Google Shape;441;p46"/>
          <p:cNvCxnSpPr>
            <a:endCxn id="437" idx="1"/>
          </p:cNvCxnSpPr>
          <p:nvPr/>
        </p:nvCxnSpPr>
        <p:spPr>
          <a:xfrm>
            <a:off x="3795225" y="3858542"/>
            <a:ext cx="1215000" cy="35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2" name="Google Shape;442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7"/>
          <p:cNvSpPr txBox="1"/>
          <p:nvPr>
            <p:ph idx="1" type="body"/>
          </p:nvPr>
        </p:nvSpPr>
        <p:spPr>
          <a:xfrm>
            <a:off x="729450" y="1068650"/>
            <a:ext cx="7688700" cy="3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Cold Start Rate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system behaves like an Erlang Loss System (M/G/m/m).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blocked requests are either rejected (reached maximum concurrency level) or cause a cold start (and thus the creation of a new instance)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Arrival Rate for Each Instance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Requests blocked by instance n are either processed by instance n+1 or blocked by it.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difference between blocked rates gives us individual arrival rates.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Server Expiration Rate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Can be calculated knowing individual arrival rates and expiration threshold.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Warm Pool Model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Each state represents the number of instances in the warm pool.</a:t>
            </a:r>
            <a:endParaRPr sz="1300"/>
          </a:p>
        </p:txBody>
      </p:sp>
      <p:sp>
        <p:nvSpPr>
          <p:cNvPr id="448" name="Google Shape;448;p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8"/>
          <p:cNvSpPr txBox="1"/>
          <p:nvPr>
            <p:ph idx="1" type="body"/>
          </p:nvPr>
        </p:nvSpPr>
        <p:spPr>
          <a:xfrm>
            <a:off x="729450" y="1068650"/>
            <a:ext cx="7688700" cy="31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For each state, we can also calculate: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Probability of Rejection:</a:t>
            </a:r>
            <a:r>
              <a:rPr lang="en-GB" sz="1600"/>
              <a:t> Probability of being blocked when reaching maximum concurrency.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Probability of Cold Start:</a:t>
            </a:r>
            <a:r>
              <a:rPr lang="en-GB" sz="1600"/>
              <a:t> Probability of being blocked in other states.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Average Response Time:</a:t>
            </a:r>
            <a:r>
              <a:rPr lang="en-GB" sz="1600"/>
              <a:t>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Mean Number of Instances in Warm Pool:</a:t>
            </a:r>
            <a:endParaRPr b="1"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GB" sz="1600"/>
              <a:t>Running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GB" sz="1600"/>
              <a:t>Idle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GB" sz="1600"/>
              <a:t>Utilization:</a:t>
            </a:r>
            <a:r>
              <a:rPr lang="en-GB" sz="1600"/>
              <a:t> Ratio of instances in </a:t>
            </a:r>
            <a:r>
              <a:rPr i="1" lang="en-GB" sz="1600"/>
              <a:t>running</a:t>
            </a:r>
            <a:r>
              <a:rPr lang="en-GB" sz="1600"/>
              <a:t> state over all instances.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All predictions can be found in a time-bounded fashion (e.g., answers the question “what happens to my QoS in the next 5 minutes?”)</a:t>
            </a:r>
            <a:endParaRPr sz="1600"/>
          </a:p>
        </p:txBody>
      </p:sp>
      <p:pic>
        <p:nvPicPr>
          <p:cNvPr id="454" name="Google Shape;45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500" y="2253900"/>
            <a:ext cx="2529026" cy="369975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Validation</a:t>
            </a:r>
            <a:endParaRPr/>
          </a:p>
        </p:txBody>
      </p:sp>
      <p:sp>
        <p:nvSpPr>
          <p:cNvPr id="461" name="Google Shape;461;p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Setup</a:t>
            </a:r>
            <a:endParaRPr/>
          </a:p>
        </p:txBody>
      </p:sp>
      <p:sp>
        <p:nvSpPr>
          <p:cNvPr id="467" name="Google Shape;467;p5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Experiments done on AWS Lambda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Python 3.6 runtime with 128MB of RAM on us-east-1 region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A mixture of CPU and IO intensive tasks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Client was a virtual machine on Compute Canada Arbutus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8 vCPUs, 16GB of RAM, 1000Mbps connectivity, single-digit milliseconds latency to AWS servers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Python with in-house workload generation tool </a:t>
            </a:r>
            <a:r>
              <a:rPr i="1" lang="en-GB" sz="1300"/>
              <a:t>pacswg</a:t>
            </a:r>
            <a:endParaRPr i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Official </a:t>
            </a:r>
            <a:r>
              <a:rPr i="1" lang="en-GB" sz="1300"/>
              <a:t>boto3</a:t>
            </a:r>
            <a:r>
              <a:rPr lang="en-GB" sz="1300"/>
              <a:t> library for API communication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Communicated directly with Lambda API, no intermediary interfaces like API Gateway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Predictions are made 5 minutes into the future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Assumed oracle request pattern prediction</a:t>
            </a:r>
            <a:endParaRPr/>
          </a:p>
        </p:txBody>
      </p:sp>
      <p:sp>
        <p:nvSpPr>
          <p:cNvPr id="468" name="Google Shape;468;p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Sample Workload</a:t>
            </a:r>
            <a:endParaRPr/>
          </a:p>
        </p:txBody>
      </p:sp>
      <p:sp>
        <p:nvSpPr>
          <p:cNvPr id="474" name="Google Shape;474;p5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75" name="Google Shape;47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713" y="2036650"/>
            <a:ext cx="6058575" cy="272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Results</a:t>
            </a:r>
            <a:endParaRPr/>
          </a:p>
        </p:txBody>
      </p:sp>
      <p:sp>
        <p:nvSpPr>
          <p:cNvPr id="481" name="Google Shape;481;p5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5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83" name="Google Shape;48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266" y="2078875"/>
            <a:ext cx="5935470" cy="26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Results (2)</a:t>
            </a:r>
            <a:endParaRPr/>
          </a:p>
        </p:txBody>
      </p:sp>
      <p:sp>
        <p:nvSpPr>
          <p:cNvPr id="489" name="Google Shape;489;p5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5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91" name="Google Shape;49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313" y="2093000"/>
            <a:ext cx="5964975" cy="268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360" name="Google Shape;360;p36"/>
          <p:cNvSpPr txBox="1"/>
          <p:nvPr/>
        </p:nvSpPr>
        <p:spPr>
          <a:xfrm>
            <a:off x="1293838" y="2303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1" name="Google Shape;361;p36"/>
          <p:cNvSpPr txBox="1"/>
          <p:nvPr/>
        </p:nvSpPr>
        <p:spPr>
          <a:xfrm>
            <a:off x="1293851" y="2704925"/>
            <a:ext cx="1726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System Description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2" name="Google Shape;362;p36"/>
          <p:cNvSpPr txBox="1"/>
          <p:nvPr/>
        </p:nvSpPr>
        <p:spPr>
          <a:xfrm>
            <a:off x="1293851" y="3106625"/>
            <a:ext cx="1772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Analytical Modelling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3" name="Google Shape;363;p36"/>
          <p:cNvSpPr txBox="1"/>
          <p:nvPr/>
        </p:nvSpPr>
        <p:spPr>
          <a:xfrm>
            <a:off x="1293850" y="3508325"/>
            <a:ext cx="2212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Experimental Validation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4" name="Google Shape;364;p36"/>
          <p:cNvSpPr txBox="1"/>
          <p:nvPr/>
        </p:nvSpPr>
        <p:spPr>
          <a:xfrm>
            <a:off x="1293860" y="3910019"/>
            <a:ext cx="1241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5" name="Google Shape;365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497" name="Google Shape;497;p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503" name="Google Shape;503;p55"/>
          <p:cNvSpPr txBox="1"/>
          <p:nvPr>
            <p:ph idx="1" type="body"/>
          </p:nvPr>
        </p:nvSpPr>
        <p:spPr>
          <a:xfrm>
            <a:off x="729450" y="2078875"/>
            <a:ext cx="7688700" cy="28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Accurate and tractable analytical performance model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Ability to predict important performance/cost related metrics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Can predict QoS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Can benefit serverless providers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Ability to predict QoS under different loads on deployment time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Can be used in the management to prevent performance </a:t>
            </a:r>
            <a:r>
              <a:rPr lang="en-GB" sz="1300"/>
              <a:t>degradation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Could be useful to application developers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Predict how their system will perform in the immediate future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Help them optimize their memory configuration to occur minimal cost that satisfies performance requirements throughout their daily request patterns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Can be used in the management systems to warm-up instances to prevent SLA violations</a:t>
            </a:r>
            <a:endParaRPr sz="1300"/>
          </a:p>
        </p:txBody>
      </p:sp>
      <p:sp>
        <p:nvSpPr>
          <p:cNvPr id="504" name="Google Shape;504;p5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6"/>
          <p:cNvSpPr txBox="1"/>
          <p:nvPr>
            <p:ph type="title"/>
          </p:nvPr>
        </p:nvSpPr>
        <p:spPr>
          <a:xfrm>
            <a:off x="729450" y="5785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510" name="Google Shape;510;p56"/>
          <p:cNvSpPr txBox="1"/>
          <p:nvPr/>
        </p:nvSpPr>
        <p:spPr>
          <a:xfrm>
            <a:off x="3394700" y="1065575"/>
            <a:ext cx="53286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Website:            </a:t>
            </a:r>
            <a:r>
              <a:rPr lang="en-GB" sz="1100" u="sng">
                <a:solidFill>
                  <a:schemeClr val="hlink"/>
                </a:solidFill>
                <a:hlinkClick r:id="rId3"/>
              </a:rPr>
              <a:t>nima-dev.com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Twitter:  @nima_mahmoudi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1" name="Google Shape;511;p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12" name="Google Shape;512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225" y="1562375"/>
            <a:ext cx="3130325" cy="175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8374" y="1632800"/>
            <a:ext cx="3581625" cy="161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8375" y="3314950"/>
            <a:ext cx="3739476" cy="1682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5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3025" y="3365675"/>
            <a:ext cx="3834876" cy="15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371" name="Google Shape;371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Serverless Computing</a:t>
            </a:r>
            <a:endParaRPr/>
          </a:p>
        </p:txBody>
      </p:sp>
      <p:sp>
        <p:nvSpPr>
          <p:cNvPr id="377" name="Google Shape;377;p3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Runtime operation and management done by the provider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Reduces the overhead for the software owner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Provisioning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Scaling resources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Software is developed by writing functions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Well-defined interface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Functions deployed separately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Serverless Computing</a:t>
            </a:r>
            <a:endParaRPr/>
          </a:p>
        </p:txBody>
      </p:sp>
      <p:pic>
        <p:nvPicPr>
          <p:cNvPr id="384" name="Google Shape;3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4763" y="2090550"/>
            <a:ext cx="6214074" cy="18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9"/>
          <p:cNvSpPr txBox="1"/>
          <p:nvPr/>
        </p:nvSpPr>
        <p:spPr>
          <a:xfrm>
            <a:off x="729450" y="4477750"/>
            <a:ext cx="47577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Image source: https://aws.amazon.com/lambda/</a:t>
            </a:r>
            <a:endParaRPr sz="9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Need for a Performance Model</a:t>
            </a:r>
            <a:endParaRPr/>
          </a:p>
        </p:txBody>
      </p:sp>
      <p:sp>
        <p:nvSpPr>
          <p:cNvPr id="392" name="Google Shape;392;p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No previous work has been done for performance modelling of Serverless Computing platforms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Accurate performance modelling can beneficial in many ways:</a:t>
            </a:r>
            <a:endParaRPr sz="15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Ensure the Quality of Service (QoS)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Improve performance metrics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Predict/optimize infrastructure cost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Move from best-effort to performance guarantees</a:t>
            </a:r>
            <a:endParaRPr sz="13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It can benefit both serverless provider and application developer</a:t>
            </a:r>
            <a:endParaRPr sz="1500"/>
          </a:p>
        </p:txBody>
      </p:sp>
      <p:sp>
        <p:nvSpPr>
          <p:cNvPr id="393" name="Google Shape;393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Description</a:t>
            </a:r>
            <a:endParaRPr/>
          </a:p>
        </p:txBody>
      </p:sp>
      <p:sp>
        <p:nvSpPr>
          <p:cNvPr id="399" name="Google Shape;399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 States, Cold Starts, and Warm Starts</a:t>
            </a:r>
            <a:endParaRPr/>
          </a:p>
        </p:txBody>
      </p:sp>
      <p:sp>
        <p:nvSpPr>
          <p:cNvPr id="405" name="Google Shape;405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Function States: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-GB"/>
              <a:t>Initializing</a:t>
            </a:r>
            <a:r>
              <a:rPr lang="en-GB"/>
              <a:t>: Performing initialization tasks to prepare the function for incoming requests. Includes infrastructure initialization and application initialization.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-GB"/>
              <a:t>Running</a:t>
            </a:r>
            <a:r>
              <a:rPr lang="en-GB"/>
              <a:t>: Running the tasks required to process a request.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-GB"/>
              <a:t>Idle</a:t>
            </a:r>
            <a:r>
              <a:rPr lang="en-GB"/>
              <a:t>: Provisioned instance that is not running any workloads. The instances in this state are not billed.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Cold Start Requests: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A request that needs to go through initialization steps due to lack of provisioned capacity.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Warm Start Requests: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Only includes request processing time since idle instance was available</a:t>
            </a:r>
            <a:endParaRPr/>
          </a:p>
        </p:txBody>
      </p:sp>
      <p:sp>
        <p:nvSpPr>
          <p:cNvPr id="406" name="Google Shape;406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Autoscaling</a:t>
            </a:r>
            <a:endParaRPr/>
          </a:p>
        </p:txBody>
      </p:sp>
      <p:sp>
        <p:nvSpPr>
          <p:cNvPr id="412" name="Google Shape;412;p4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500"/>
              <a:t>Expiration Threshold</a:t>
            </a:r>
            <a:endParaRPr b="1" sz="1500"/>
          </a:p>
        </p:txBody>
      </p:sp>
      <p:pic>
        <p:nvPicPr>
          <p:cNvPr id="413" name="Google Shape;41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775663"/>
            <a:ext cx="4285648" cy="359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75" y="3202459"/>
            <a:ext cx="4133777" cy="1784367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43"/>
          <p:cNvSpPr txBox="1"/>
          <p:nvPr/>
        </p:nvSpPr>
        <p:spPr>
          <a:xfrm>
            <a:off x="4250750" y="1170025"/>
            <a:ext cx="13140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Scaling Out: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6" name="Google Shape;416;p43"/>
          <p:cNvSpPr txBox="1"/>
          <p:nvPr/>
        </p:nvSpPr>
        <p:spPr>
          <a:xfrm>
            <a:off x="362275" y="2682375"/>
            <a:ext cx="13140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Scaling In: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7" name="Google Shape;417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